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75" r:id="rId1"/>
  </p:sldMasterIdLst>
  <p:notesMasterIdLst>
    <p:notesMasterId r:id="rId23"/>
  </p:notesMasterIdLst>
  <p:handoutMasterIdLst>
    <p:handoutMasterId r:id="rId24"/>
  </p:handoutMasterIdLst>
  <p:sldIdLst>
    <p:sldId id="256" r:id="rId2"/>
    <p:sldId id="268" r:id="rId3"/>
    <p:sldId id="269" r:id="rId4"/>
    <p:sldId id="282" r:id="rId5"/>
    <p:sldId id="283" r:id="rId6"/>
    <p:sldId id="284" r:id="rId7"/>
    <p:sldId id="285" r:id="rId8"/>
    <p:sldId id="263" r:id="rId9"/>
    <p:sldId id="286" r:id="rId10"/>
    <p:sldId id="287" r:id="rId11"/>
    <p:sldId id="288" r:id="rId12"/>
    <p:sldId id="289" r:id="rId13"/>
    <p:sldId id="290" r:id="rId14"/>
    <p:sldId id="291" r:id="rId15"/>
    <p:sldId id="270" r:id="rId16"/>
    <p:sldId id="271" r:id="rId17"/>
    <p:sldId id="279" r:id="rId18"/>
    <p:sldId id="280" r:id="rId19"/>
    <p:sldId id="272" r:id="rId20"/>
    <p:sldId id="276" r:id="rId21"/>
    <p:sldId id="258" r:id="rId22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Exo 2" panose="020F0502020204030204" pitchFamily="34" charset="0"/>
      <p:regular r:id="rId29"/>
      <p:bold r:id="rId30"/>
      <p:italic r:id="rId31"/>
      <p:boldItalic r:id="rId32"/>
    </p:embeddedFont>
    <p:embeddedFont>
      <p:font typeface="Iowan Old Style Roman" panose="02040602040506020204" pitchFamily="18" charset="77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09"/>
    <p:restoredTop sz="94668"/>
  </p:normalViewPr>
  <p:slideViewPr>
    <p:cSldViewPr snapToGrid="0" snapToObjects="1">
      <p:cViewPr varScale="1">
        <p:scale>
          <a:sx n="140" d="100"/>
          <a:sy n="140" d="100"/>
        </p:scale>
        <p:origin x="29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269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FF53A-6945-F44A-9D76-3D92A21463B0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6841D-2925-834F-996E-842B5750C60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99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2B833-E4F6-F242-BAA0-F5BE939A588D}" type="datetimeFigureOut">
              <a:rPr lang="en-US" smtClean="0"/>
              <a:t>8/13/20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F575B9-DC01-304A-9418-33C84E8F4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435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83601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1848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55514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3499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40598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22659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25076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41877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59648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015744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5513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9231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7395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6593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0602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03399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8309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9436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8309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118295074_2675x2907.jpeg"/>
          <p:cNvSpPr>
            <a:spLocks noGrp="1"/>
          </p:cNvSpPr>
          <p:nvPr>
            <p:ph type="pic" idx="21"/>
          </p:nvPr>
        </p:nvSpPr>
        <p:spPr>
          <a:xfrm>
            <a:off x="-19050" y="-2197100"/>
            <a:ext cx="12230100" cy="132874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" name="Rectángulo"/>
          <p:cNvSpPr>
            <a:spLocks noGrp="1"/>
          </p:cNvSpPr>
          <p:nvPr>
            <p:ph type="body" sz="half" idx="22"/>
          </p:nvPr>
        </p:nvSpPr>
        <p:spPr>
          <a:xfrm>
            <a:off x="0" y="3810000"/>
            <a:ext cx="12192000" cy="254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sym typeface="DIN Alternate Bold"/>
              </a:defRPr>
            </a:lvl1pPr>
          </a:lstStyle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4" name="Línea"/>
          <p:cNvSpPr/>
          <p:nvPr/>
        </p:nvSpPr>
        <p:spPr>
          <a:xfrm>
            <a:off x="508000" y="5359400"/>
            <a:ext cx="11176001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25400" tIns="25400" rIns="25400" bIns="25400" anchor="ctr"/>
          <a:lstStyle/>
          <a:p>
            <a:pPr defTabSz="2286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15" name="Texto del título"/>
          <p:cNvSpPr txBox="1">
            <a:spLocks noGrp="1"/>
          </p:cNvSpPr>
          <p:nvPr>
            <p:ph type="title"/>
          </p:nvPr>
        </p:nvSpPr>
        <p:spPr>
          <a:xfrm>
            <a:off x="508000" y="3911600"/>
            <a:ext cx="11176000" cy="155575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8550">
                <a:solidFill>
                  <a:srgbClr val="5C5C5C"/>
                </a:solidFill>
              </a:defRPr>
            </a:lvl1pPr>
          </a:lstStyle>
          <a:p>
            <a:r>
              <a:t>Texto del título</a:t>
            </a:r>
          </a:p>
        </p:txBody>
      </p:sp>
      <p:sp>
        <p:nvSpPr>
          <p:cNvPr id="16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508000" y="5397500"/>
            <a:ext cx="11176000" cy="8636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7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408276" y="6464300"/>
            <a:ext cx="275718" cy="29495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030044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Línea"/>
          <p:cNvSpPr/>
          <p:nvPr/>
        </p:nvSpPr>
        <p:spPr>
          <a:xfrm>
            <a:off x="508000" y="1111250"/>
            <a:ext cx="11176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25400" tIns="25400" rIns="25400" bIns="25400" anchor="ctr"/>
          <a:lstStyle/>
          <a:p>
            <a:pPr defTabSz="2286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sp>
        <p:nvSpPr>
          <p:cNvPr id="25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6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7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7301860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Column Wide">
  <p:cSld name="Single Column W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144000" y="52466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144000" y="963827"/>
            <a:ext cx="11879999" cy="5181386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-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3318F68-96C0-8C49-A4B2-9D3E09079BEA}"/>
              </a:ext>
            </a:extLst>
          </p:cNvPr>
          <p:cNvCxnSpPr>
            <a:cxnSpLocks/>
          </p:cNvCxnSpPr>
          <p:nvPr userDrawn="1"/>
        </p:nvCxnSpPr>
        <p:spPr>
          <a:xfrm>
            <a:off x="144000" y="863125"/>
            <a:ext cx="11879999" cy="0"/>
          </a:xfrm>
          <a:prstGeom prst="line">
            <a:avLst/>
          </a:prstGeom>
          <a:noFill/>
          <a:ln w="3810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05830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508000" y="508000"/>
            <a:ext cx="11176000" cy="50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508000" y="1270000"/>
            <a:ext cx="11176000" cy="508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4" name="Imagen" descr="Imagen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4045" y="6322299"/>
            <a:ext cx="1364325" cy="363658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0985335" y="6386653"/>
            <a:ext cx="275718" cy="29495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1250" i="0" spc="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6218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9" r:id="rId3"/>
  </p:sldLayoutIdLst>
  <p:transition spd="med"/>
  <p:txStyles>
    <p:titleStyle>
      <a:lvl1pPr marL="0" marR="0" indent="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1714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3429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5143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6858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8572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10287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12001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13716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317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635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952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1270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1587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1905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2222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2540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2857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1143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2286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3429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4572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5715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6858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8001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9144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n.id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ditar: doble clic"/>
          <p:cNvSpPr txBox="1">
            <a:spLocks noGrp="1"/>
          </p:cNvSpPr>
          <p:nvPr>
            <p:ph type="body" sz="half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" name="Editar: doble clic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" name="Rectángulo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37" name="Línea"/>
          <p:cNvSpPr/>
          <p:nvPr/>
        </p:nvSpPr>
        <p:spPr>
          <a:xfrm>
            <a:off x="508000" y="5359400"/>
            <a:ext cx="11175999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25400" tIns="25400" rIns="25400" bIns="25400" anchor="ctr"/>
          <a:lstStyle/>
          <a:p>
            <a:pPr defTabSz="228600"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/>
          </a:p>
        </p:txBody>
      </p:sp>
      <p:pic>
        <p:nvPicPr>
          <p:cNvPr id="40" name="PPT-slide-tech-days.jpg" descr="PPT-slide-tech-day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8249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6A7BA2A5-A52E-454C-8449-08A428D9AB81}"/>
              </a:ext>
            </a:extLst>
          </p:cNvPr>
          <p:cNvSpPr txBox="1">
            <a:spLocks/>
          </p:cNvSpPr>
          <p:nvPr/>
        </p:nvSpPr>
        <p:spPr>
          <a:xfrm>
            <a:off x="527049" y="5178726"/>
            <a:ext cx="5142231" cy="303693"/>
          </a:xfrm>
          <a:prstGeom prst="rect">
            <a:avLst/>
          </a:prstGeom>
        </p:spPr>
        <p:txBody>
          <a:bodyPr/>
          <a:lstStyle>
            <a:lvl1pPr marL="3175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  <a:lvl2pPr marL="6350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2pPr>
            <a:lvl3pPr marL="9525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3pPr>
            <a:lvl4pPr marL="12700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4pPr>
            <a:lvl5pPr marL="15875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5pPr>
            <a:lvl6pPr marL="19050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6pPr>
            <a:lvl7pPr marL="22225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7pPr>
            <a:lvl8pPr marL="25400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8pPr>
            <a:lvl9pPr marL="28575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9pPr>
          </a:lstStyle>
          <a:p>
            <a:r>
              <a:rPr lang="en-US" kern="0" dirty="0">
                <a:solidFill>
                  <a:schemeClr val="bg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Ibrar Ahmed</a:t>
            </a:r>
          </a:p>
          <a:p>
            <a:endParaRPr lang="en-US" kern="0" dirty="0">
              <a:solidFill>
                <a:schemeClr val="bg2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ACCDB7FE-7493-824D-A8E2-E1A302E221D2}"/>
              </a:ext>
            </a:extLst>
          </p:cNvPr>
          <p:cNvSpPr txBox="1">
            <a:spLocks/>
          </p:cNvSpPr>
          <p:nvPr/>
        </p:nvSpPr>
        <p:spPr>
          <a:xfrm>
            <a:off x="677878" y="0"/>
            <a:ext cx="11099386" cy="8647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r" defTabSz="41275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50" b="0" i="0" u="none" strike="noStrike" cap="all" spc="0" baseline="0">
                <a:solidFill>
                  <a:srgbClr val="5C5C5C"/>
                </a:solidFill>
                <a:uFillTx/>
                <a:latin typeface="+mn-lt"/>
                <a:ea typeface="+mn-ea"/>
                <a:cs typeface="+mn-cs"/>
                <a:sym typeface="DIN Condensed Bold"/>
              </a:defRPr>
            </a:lvl1pPr>
            <a:lvl2pPr marL="0" marR="0" indent="171450" algn="l" defTabSz="412750" rtl="0" latinLnBrk="0">
              <a:lnSpc>
                <a:spcPct val="100000"/>
              </a:lnSpc>
              <a:spcBef>
                <a:spcPts val="16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50" b="0" i="0" u="none" strike="noStrike" cap="all" spc="0" baseline="0">
                <a:solidFill>
                  <a:srgbClr val="747676"/>
                </a:solidFill>
                <a:uFillTx/>
                <a:latin typeface="+mn-lt"/>
                <a:ea typeface="+mn-ea"/>
                <a:cs typeface="+mn-cs"/>
                <a:sym typeface="DIN Condensed Bold"/>
              </a:defRPr>
            </a:lvl2pPr>
            <a:lvl3pPr marL="0" marR="0" indent="342900" algn="l" defTabSz="412750" rtl="0" latinLnBrk="0">
              <a:lnSpc>
                <a:spcPct val="100000"/>
              </a:lnSpc>
              <a:spcBef>
                <a:spcPts val="16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50" b="0" i="0" u="none" strike="noStrike" cap="all" spc="0" baseline="0">
                <a:solidFill>
                  <a:srgbClr val="747676"/>
                </a:solidFill>
                <a:uFillTx/>
                <a:latin typeface="+mn-lt"/>
                <a:ea typeface="+mn-ea"/>
                <a:cs typeface="+mn-cs"/>
                <a:sym typeface="DIN Condensed Bold"/>
              </a:defRPr>
            </a:lvl3pPr>
            <a:lvl4pPr marL="0" marR="0" indent="514350" algn="l" defTabSz="412750" rtl="0" latinLnBrk="0">
              <a:lnSpc>
                <a:spcPct val="100000"/>
              </a:lnSpc>
              <a:spcBef>
                <a:spcPts val="16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50" b="0" i="0" u="none" strike="noStrike" cap="all" spc="0" baseline="0">
                <a:solidFill>
                  <a:srgbClr val="747676"/>
                </a:solidFill>
                <a:uFillTx/>
                <a:latin typeface="+mn-lt"/>
                <a:ea typeface="+mn-ea"/>
                <a:cs typeface="+mn-cs"/>
                <a:sym typeface="DIN Condensed Bold"/>
              </a:defRPr>
            </a:lvl4pPr>
            <a:lvl5pPr marL="0" marR="0" indent="685800" algn="l" defTabSz="412750" rtl="0" latinLnBrk="0">
              <a:lnSpc>
                <a:spcPct val="100000"/>
              </a:lnSpc>
              <a:spcBef>
                <a:spcPts val="16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50" b="0" i="0" u="none" strike="noStrike" cap="all" spc="0" baseline="0">
                <a:solidFill>
                  <a:srgbClr val="747676"/>
                </a:solidFill>
                <a:uFillTx/>
                <a:latin typeface="+mn-lt"/>
                <a:ea typeface="+mn-ea"/>
                <a:cs typeface="+mn-cs"/>
                <a:sym typeface="DIN Condensed Bold"/>
              </a:defRPr>
            </a:lvl5pPr>
            <a:lvl6pPr marL="0" marR="0" indent="857250" algn="l" defTabSz="412750" rtl="0" latinLnBrk="0">
              <a:lnSpc>
                <a:spcPct val="100000"/>
              </a:lnSpc>
              <a:spcBef>
                <a:spcPts val="16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50" b="0" i="0" u="none" strike="noStrike" cap="all" spc="0" baseline="0">
                <a:solidFill>
                  <a:srgbClr val="747676"/>
                </a:solidFill>
                <a:uFillTx/>
                <a:latin typeface="+mn-lt"/>
                <a:ea typeface="+mn-ea"/>
                <a:cs typeface="+mn-cs"/>
                <a:sym typeface="DIN Condensed Bold"/>
              </a:defRPr>
            </a:lvl6pPr>
            <a:lvl7pPr marL="0" marR="0" indent="1028700" algn="l" defTabSz="412750" rtl="0" latinLnBrk="0">
              <a:lnSpc>
                <a:spcPct val="100000"/>
              </a:lnSpc>
              <a:spcBef>
                <a:spcPts val="16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50" b="0" i="0" u="none" strike="noStrike" cap="all" spc="0" baseline="0">
                <a:solidFill>
                  <a:srgbClr val="747676"/>
                </a:solidFill>
                <a:uFillTx/>
                <a:latin typeface="+mn-lt"/>
                <a:ea typeface="+mn-ea"/>
                <a:cs typeface="+mn-cs"/>
                <a:sym typeface="DIN Condensed Bold"/>
              </a:defRPr>
            </a:lvl7pPr>
            <a:lvl8pPr marL="0" marR="0" indent="1200150" algn="l" defTabSz="412750" rtl="0" latinLnBrk="0">
              <a:lnSpc>
                <a:spcPct val="100000"/>
              </a:lnSpc>
              <a:spcBef>
                <a:spcPts val="16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50" b="0" i="0" u="none" strike="noStrike" cap="all" spc="0" baseline="0">
                <a:solidFill>
                  <a:srgbClr val="747676"/>
                </a:solidFill>
                <a:uFillTx/>
                <a:latin typeface="+mn-lt"/>
                <a:ea typeface="+mn-ea"/>
                <a:cs typeface="+mn-cs"/>
                <a:sym typeface="DIN Condensed Bold"/>
              </a:defRPr>
            </a:lvl8pPr>
            <a:lvl9pPr marL="0" marR="0" indent="1371600" algn="l" defTabSz="412750" rtl="0" latinLnBrk="0">
              <a:lnSpc>
                <a:spcPct val="100000"/>
              </a:lnSpc>
              <a:spcBef>
                <a:spcPts val="165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50" b="0" i="0" u="none" strike="noStrike" cap="all" spc="0" baseline="0">
                <a:solidFill>
                  <a:srgbClr val="747676"/>
                </a:solidFill>
                <a:uFillTx/>
                <a:latin typeface="+mn-lt"/>
                <a:ea typeface="+mn-ea"/>
                <a:cs typeface="+mn-cs"/>
                <a:sym typeface="DIN Condensed Bold"/>
              </a:defRPr>
            </a:lvl9pPr>
          </a:lstStyle>
          <a:p>
            <a:r>
              <a:rPr lang="en-GB" sz="4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Joining Heterogeneous Databases is a reality, not a Myth</a:t>
            </a:r>
            <a:endParaRPr lang="en-US" sz="4400" kern="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A115BE5-87AC-2C49-BB58-10C5B252EB01}"/>
              </a:ext>
            </a:extLst>
          </p:cNvPr>
          <p:cNvSpPr txBox="1">
            <a:spLocks/>
          </p:cNvSpPr>
          <p:nvPr/>
        </p:nvSpPr>
        <p:spPr>
          <a:xfrm>
            <a:off x="527049" y="5667422"/>
            <a:ext cx="7236207" cy="908088"/>
          </a:xfrm>
          <a:prstGeom prst="rect">
            <a:avLst/>
          </a:prstGeom>
        </p:spPr>
        <p:txBody>
          <a:bodyPr/>
          <a:lstStyle>
            <a:lvl1pPr marL="3175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  <a:lvl2pPr marL="6350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2pPr>
            <a:lvl3pPr marL="9525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3pPr>
            <a:lvl4pPr marL="12700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4pPr>
            <a:lvl5pPr marL="15875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5pPr>
            <a:lvl6pPr marL="19050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6pPr>
            <a:lvl7pPr marL="22225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7pPr>
            <a:lvl8pPr marL="25400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8pPr>
            <a:lvl9pPr marL="2857500" marR="0" indent="-317500" algn="l" defTabSz="412750" rtl="0" latinLnBrk="0">
              <a:lnSpc>
                <a:spcPct val="100000"/>
              </a:lnSpc>
              <a:spcBef>
                <a:spcPts val="1250"/>
              </a:spcBef>
              <a:spcAft>
                <a:spcPts val="0"/>
              </a:spcAft>
              <a:buClrTx/>
              <a:buSzPct val="75000"/>
              <a:buFont typeface="Zapf Dingbats"/>
              <a:buChar char="➤"/>
              <a:tabLst/>
              <a:defRPr sz="2250" b="0" i="0" u="none" strike="noStrike" cap="none" spc="0" baseline="0">
                <a:solidFill>
                  <a:srgbClr val="5C5C5C"/>
                </a:solidFill>
                <a:uFillTx/>
                <a:latin typeface="Iowan Old Style Roman"/>
                <a:ea typeface="Iowan Old Style Roman"/>
                <a:cs typeface="Iowan Old Style Roman"/>
                <a:sym typeface="Iowan Old Style Roman"/>
              </a:defRPr>
            </a:lvl9pPr>
          </a:lstStyle>
          <a:p>
            <a:r>
              <a:rPr lang="en-US" kern="0" dirty="0">
                <a:solidFill>
                  <a:schemeClr val="bg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Senior Database Architect - </a:t>
            </a:r>
            <a:r>
              <a:rPr lang="en-US" kern="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Percona</a:t>
            </a:r>
            <a:r>
              <a:rPr lang="en-US" kern="0" dirty="0">
                <a:solidFill>
                  <a:schemeClr val="bg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LLC</a:t>
            </a:r>
          </a:p>
          <a:p>
            <a:r>
              <a:rPr lang="en-US" kern="0" dirty="0">
                <a:solidFill>
                  <a:schemeClr val="bg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August 13 – 2020</a:t>
            </a:r>
          </a:p>
          <a:p>
            <a:endParaRPr lang="en-US" kern="0" dirty="0">
              <a:solidFill>
                <a:schemeClr val="bg2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2116183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/>
          <p:nvPr/>
        </p:nvSpPr>
        <p:spPr>
          <a:xfrm>
            <a:off x="107999" y="972000"/>
            <a:ext cx="11880000" cy="50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country.code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country.name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continent.name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mysql_tbl_continents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continent,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mysql_tbl_countries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country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WHERE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continent.code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country.continent_code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LIMIT 3;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Exo 2"/>
              <a:buNone/>
            </a:pPr>
            <a:endParaRPr sz="20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code |     name     |  name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------+--------------+--------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AO   | Angola       | Africa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BF   | Burkina Faso | Africa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BI   | Burundi      | Africa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(3 rows)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Exo 2"/>
              <a:buNone/>
            </a:pPr>
            <a:endParaRPr sz="20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7" name="Google Shape;257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SELECT Data From MySQL Using </a:t>
            </a:r>
            <a:r>
              <a:rPr lang="en-US" sz="3000" dirty="0" err="1"/>
              <a:t>mysqldb_fdw</a:t>
            </a:r>
            <a:r>
              <a:rPr lang="en-US" sz="3000" dirty="0"/>
              <a:t> 2/2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7D3EA-EBF1-F044-B8A2-49E34473B9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K" dirty="0"/>
              <a:t>	</a:t>
            </a:r>
          </a:p>
        </p:txBody>
      </p:sp>
      <p:sp>
        <p:nvSpPr>
          <p:cNvPr id="258" name="Google Shape;258;p22"/>
          <p:cNvSpPr txBox="1"/>
          <p:nvPr/>
        </p:nvSpPr>
        <p:spPr>
          <a:xfrm>
            <a:off x="1334707" y="3894501"/>
            <a:ext cx="626325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sym typeface="Quattrocento Sans"/>
              </a:rPr>
              <a:t>Country name comes from mysql_tbl_countries table</a:t>
            </a:r>
            <a:endParaRPr sz="1200" dirty="0">
              <a:solidFill>
                <a:srgbClr val="FF0000"/>
              </a:solidFill>
            </a:endParaRPr>
          </a:p>
        </p:txBody>
      </p:sp>
      <p:sp>
        <p:nvSpPr>
          <p:cNvPr id="259" name="Google Shape;259;p22"/>
          <p:cNvSpPr/>
          <p:nvPr/>
        </p:nvSpPr>
        <p:spPr>
          <a:xfrm>
            <a:off x="1408401" y="2786014"/>
            <a:ext cx="1989555" cy="92803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9413433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/>
          <p:nvPr/>
        </p:nvSpPr>
        <p:spPr>
          <a:xfrm>
            <a:off x="108000" y="972000"/>
            <a:ext cx="11880000" cy="50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a."Year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", c1/c2 as value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	 (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"Year", count(*)*1000 as c1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	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clickhouse_tbl_ontime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	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DepDelay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"&gt;10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"Year") a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INNER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	(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"Year", count(*) as c2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	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clickhouse_tbl_ontime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BY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 ) b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a."Year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"=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" LIMIT 3;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Year  | value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------+-----------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1987  | 199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1988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| 654182000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(2 rows)</a:t>
            </a:r>
            <a:endParaRPr dirty="0"/>
          </a:p>
        </p:txBody>
      </p:sp>
      <p:sp>
        <p:nvSpPr>
          <p:cNvPr id="265" name="Google Shape;265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sz="3000" dirty="0"/>
              <a:t>SELECT Data From Clickhouse Using clickhousedb_fdw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988E9-6023-1145-AA0F-C026124BC1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8"/>
            <a:r>
              <a:rPr lang="en-PK" dirty="0"/>
              <a:t>					</a:t>
            </a:r>
          </a:p>
        </p:txBody>
      </p:sp>
    </p:spTree>
    <p:extLst>
      <p:ext uri="{BB962C8B-B14F-4D97-AF65-F5344CB8AC3E}">
        <p14:creationId xmlns:p14="http://schemas.microsoft.com/office/powerpoint/2010/main" val="287831861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Join ClickHouse, MySQL and PostgreSQL Using FDW</a:t>
            </a:r>
            <a:endParaRPr sz="28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108000" y="972000"/>
            <a:ext cx="11880000" cy="533263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"Year",pg.code,"OriginStateName", pg.country_code,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clickhouse_tbl_ontime ch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LEFT JOIN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pg_tbl_states pg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pg.name = ch."OriginStateName"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mysql_tbl_countries my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pg.country_code = my.code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LIMIT 3;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Year  | code | OriginStateName | country_code | name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------+------+-----------------+--------------+--------------------------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2011 	| MO 	| Missouri 	    | US 		| United States of America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2011 	| MO 	| Missouri 	    | US 		| United States of America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2011 	| MO 	| Missouri 	    | US 		| United States of America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(3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4766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EXPLAIN: Join ClickHouse, MySQL and PostgreSQL</a:t>
            </a:r>
            <a:endParaRPr sz="28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D6116A-ADBE-EF4E-8CE3-994D1EC5ED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2400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24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VERBOSE</a:t>
            </a:r>
            <a:r>
              <a:rPr lang="en-US" sz="24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		 	</a:t>
            </a:r>
            <a:r>
              <a:rPr lang="en-US" sz="2400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"Year", pg.code, "OriginStateName", pg.country_code,my.name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	</a:t>
            </a:r>
            <a:r>
              <a:rPr lang="en-US" sz="2400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clickhouse_tbl_ontime ch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			</a:t>
            </a:r>
            <a:r>
              <a:rPr lang="en-US" sz="2400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LEFT</a:t>
            </a:r>
            <a:r>
              <a:rPr lang="en-US" sz="24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US" sz="24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pg_tbl_states pg </a:t>
            </a:r>
            <a:r>
              <a:rPr lang="en-US" sz="2400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pg.name = ch."OriginStateName"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			</a:t>
            </a:r>
            <a:r>
              <a:rPr lang="en-US" sz="2400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LEFT</a:t>
            </a:r>
            <a:r>
              <a:rPr lang="en-US" sz="24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US" sz="24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mysql_tbl_countries my </a:t>
            </a:r>
            <a:r>
              <a:rPr lang="en-US" sz="2400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pg.country_code = my.code limit 3;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endParaRPr lang="en-US" sz="2400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b="1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QUERY PLAN</a:t>
            </a: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SzPts val="1550"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-&gt; Hash Right Join (cost=10.00..1900.21 rows=5000 width=558)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Hash Cond: ((pg.name)::text = ch."OriginStateName")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-&gt; Nested Loop Left Join (cost=10.00..1899.09 rows=295 width=532)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Join Filter: ((pg.country_code)::text = (my.code)::text)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-&gt; Seq Scan on public.pg_tbl_states pg (cost=0.00..1.59 rows=59 width=16)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-&gt; Materialize (cost=10.00..1015.00 rows=1000 width=528)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    -&gt; Foreign Scan on public.mysql_tbl_countries my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(cost=10.00..1010.00 rows=1000 width=528)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24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Remote query: 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4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`code`, `name` 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4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`</a:t>
            </a:r>
            <a:r>
              <a:rPr lang="en-US" sz="2400" b="1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-US" sz="24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`.`mysql_tbl_countries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`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FF0000"/>
              </a:buClr>
              <a:buSzPts val="1550"/>
            </a:pP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-&gt; Hash (cost=0.00..0.00 rows=0 width=36)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-&gt; Foreign Scan on public.clickhouse_tbl_ontime ch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(cost=0.00..0.00 	       rows=0 width=36)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Output: ch."Year", ch."OriginStateName"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-US" sz="24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Remote SQL: 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4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"Year", "OriginStateName" </a:t>
            </a:r>
            <a:r>
              <a:rPr lang="en-US" sz="24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4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"default".</a:t>
            </a:r>
            <a:r>
              <a:rPr lang="en-US" sz="2400" b="1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ontime</a:t>
            </a:r>
            <a:endParaRPr lang="en-US" sz="2400" b="1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11480451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Push Down – A Performance Feature</a:t>
            </a:r>
            <a:endParaRPr sz="26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6"/>
          <p:cNvSpPr/>
          <p:nvPr/>
        </p:nvSpPr>
        <p:spPr>
          <a:xfrm>
            <a:off x="180000" y="972000"/>
            <a:ext cx="11880000" cy="50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Operator and function push down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Predicate push down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Aggregate push down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Join push down</a:t>
            </a:r>
            <a:endParaRPr sz="2000" i="0" u="none" strike="noStrike" cap="none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309954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PostgreSQL Foreign Data Wrapper - JOIN Push Down</a:t>
            </a:r>
            <a:r>
              <a:rPr lang="en-US" sz="2600" b="1" i="0" u="none" strike="noStrike" cap="none" dirty="0"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</p:txBody>
      </p:sp>
      <p:sp>
        <p:nvSpPr>
          <p:cNvPr id="289" name="Google Shape;289;p27"/>
          <p:cNvSpPr/>
          <p:nvPr/>
        </p:nvSpPr>
        <p:spPr>
          <a:xfrm>
            <a:off x="108000" y="972000"/>
            <a:ext cx="11880000" cy="501675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(VERBOSE, COST off)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 FROM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postgres_tbl_name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n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RIGHT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postgres_tbl_job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j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j.name_id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2000" b="0" i="0" u="sng" strike="noStrike" cap="none" dirty="0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n.id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endParaRPr sz="2000" b="1" i="0" u="none" strike="noStrike" cap="none" dirty="0">
              <a:solidFill>
                <a:srgbClr val="1C28B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QUERY PLAN                                                                               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Foreign Scan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Output: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n.name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j.id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j.job_title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j.name_id</a:t>
            </a:r>
            <a:endParaRPr sz="20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Relations: 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public.postgres_tbl_job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j)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LEFT JOIN 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n)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Remote SQL: 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SELECT r2.id, r2.job_title, r2.name_id, r1.id, r1.name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FROM (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public.postgres_tbl_job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r2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2000" b="1" i="0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public.postgres_tbl_name</a:t>
            </a: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r1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ON    (((r2.name_id &gt; r1.id))))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(4 rows)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32808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PostgreSQL Foreign Data Wrapper - Aggregate Push Down</a:t>
            </a:r>
            <a:endParaRPr dirty="0"/>
          </a:p>
        </p:txBody>
      </p:sp>
      <p:sp>
        <p:nvSpPr>
          <p:cNvPr id="295" name="Google Shape;295;p28"/>
          <p:cNvSpPr/>
          <p:nvPr/>
        </p:nvSpPr>
        <p:spPr>
          <a:xfrm>
            <a:off x="108000" y="972000"/>
            <a:ext cx="11880000" cy="233910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VERBOSE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count(*)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postgres_tbl_name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QUERY PLAN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Foreign Scan  (cost=108.53..152.69 rows=1 width=8)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Output: (count(*))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Relations: Aggregate on (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public.postgres_tbl_name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4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Remote SQL: SELECT count(*) FROM </a:t>
            </a:r>
            <a:r>
              <a:rPr lang="en-US" sz="1400" b="1" i="0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public.postgres_tbl_name</a:t>
            </a:r>
            <a:endParaRPr sz="1400" b="1" i="0" u="none" strike="noStrike" cap="none" dirty="0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(4 rows)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sz="14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6" name="Google Shape;296;p28"/>
          <p:cNvSpPr/>
          <p:nvPr/>
        </p:nvSpPr>
        <p:spPr>
          <a:xfrm>
            <a:off x="108000" y="3430800"/>
            <a:ext cx="11880000" cy="259301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 VERBOSE SELECT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count(*)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FROM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mysql_tbl_continents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QUERY PLAN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0" i="0" u="none" strike="noStrike" cap="none" dirty="0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Aggregate  (cost=1012.50..1012.51 rows=1 width=8)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Output: count(*)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-&gt;  Foreign Scan on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public.mysql_tbl_continents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(cost=10.00..1010.00 rows=1000 width=0)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Output: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continent_id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continent_name</a:t>
            </a:r>
            <a:endParaRPr sz="14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Local server startup cost: 10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Remote query: SELECT NULL FROM `</a:t>
            </a:r>
            <a:r>
              <a:rPr lang="en-US" sz="1400" b="1" i="0" u="none" strike="noStrike" cap="none" dirty="0" err="1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`.`</a:t>
            </a:r>
            <a:r>
              <a:rPr lang="en-US" sz="1400" b="1" i="0" u="none" strike="noStrike" cap="none" dirty="0" err="1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mysql_tbl_continents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/>
                <a:ea typeface="Courier New"/>
                <a:cs typeface="Courier New"/>
                <a:sym typeface="Courier New"/>
              </a:rPr>
              <a:t>`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(6 rows)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38020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/>
          <p:nvPr/>
        </p:nvSpPr>
        <p:spPr>
          <a:xfrm>
            <a:off x="108000" y="972000"/>
            <a:ext cx="11880000" cy="50400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600"/>
            </a:pPr>
            <a:r>
              <a:rPr lang="en-US" sz="3000" dirty="0"/>
              <a:t>Connections 1/2</a:t>
            </a:r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836BE8F-E6DC-2146-873D-C4E43E2BA79E}"/>
              </a:ext>
            </a:extLst>
          </p:cNvPr>
          <p:cNvGrpSpPr/>
          <p:nvPr/>
        </p:nvGrpSpPr>
        <p:grpSpPr>
          <a:xfrm>
            <a:off x="862362" y="1502297"/>
            <a:ext cx="10426837" cy="2970562"/>
            <a:chOff x="862362" y="1502297"/>
            <a:chExt cx="10426837" cy="2970562"/>
          </a:xfrm>
        </p:grpSpPr>
        <p:pic>
          <p:nvPicPr>
            <p:cNvPr id="177" name="Google Shape;177;p17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737974" y="2477159"/>
              <a:ext cx="1800000" cy="72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8" name="Google Shape;178;p17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489199" y="2477159"/>
              <a:ext cx="1800000" cy="72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sp>
          <p:nvSpPr>
            <p:cNvPr id="188" name="Google Shape;188;p17"/>
            <p:cNvSpPr/>
            <p:nvPr/>
          </p:nvSpPr>
          <p:spPr>
            <a:xfrm>
              <a:off x="862362" y="2477159"/>
              <a:ext cx="1800000" cy="72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Exo 2"/>
                  <a:ea typeface="Exo 2"/>
                  <a:cs typeface="Exo 2"/>
                  <a:sym typeface="Exo 2"/>
                </a:rPr>
                <a:t>Client</a:t>
              </a:r>
              <a:endParaRPr dirty="0"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6613586" y="2477159"/>
              <a:ext cx="1800000" cy="72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 dirty="0" err="1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MySQL_FDW</a:t>
              </a:r>
              <a:endParaRPr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6F3E5E-FC3C-0C4A-B060-E8FA20677818}"/>
                </a:ext>
              </a:extLst>
            </p:cNvPr>
            <p:cNvSpPr/>
            <p:nvPr/>
          </p:nvSpPr>
          <p:spPr>
            <a:xfrm>
              <a:off x="1383720" y="2043287"/>
              <a:ext cx="3118244" cy="433872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6C1BBDF7-A923-504A-A106-12D4D545594A}"/>
                </a:ext>
              </a:extLst>
            </p:cNvPr>
            <p:cNvSpPr/>
            <p:nvPr/>
          </p:nvSpPr>
          <p:spPr>
            <a:xfrm>
              <a:off x="4637974" y="2043289"/>
              <a:ext cx="2778826" cy="430764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DDFF7012-8073-4B45-9DB9-F43FE9B3F886}"/>
                </a:ext>
              </a:extLst>
            </p:cNvPr>
            <p:cNvSpPr/>
            <p:nvPr/>
          </p:nvSpPr>
          <p:spPr>
            <a:xfrm>
              <a:off x="7552810" y="2043287"/>
              <a:ext cx="3118244" cy="430765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0C1A30A2-9DCA-2248-8DE7-E5198B6EAB1B}"/>
                </a:ext>
              </a:extLst>
            </p:cNvPr>
            <p:cNvSpPr/>
            <p:nvPr/>
          </p:nvSpPr>
          <p:spPr>
            <a:xfrm>
              <a:off x="7597422" y="3206044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D577CD4-C28F-A94B-ADF4-F5001FB976FE}"/>
                </a:ext>
              </a:extLst>
            </p:cNvPr>
            <p:cNvSpPr/>
            <p:nvPr/>
          </p:nvSpPr>
          <p:spPr>
            <a:xfrm>
              <a:off x="4529202" y="3214929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0538E827-79BB-0341-9675-758D88B76CE3}"/>
                </a:ext>
              </a:extLst>
            </p:cNvPr>
            <p:cNvSpPr/>
            <p:nvPr/>
          </p:nvSpPr>
          <p:spPr>
            <a:xfrm>
              <a:off x="1408808" y="3228807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834FE61-CE2D-B149-9F16-F544548644ED}"/>
                </a:ext>
              </a:extLst>
            </p:cNvPr>
            <p:cNvSpPr txBox="1"/>
            <p:nvPr/>
          </p:nvSpPr>
          <p:spPr>
            <a:xfrm>
              <a:off x="2271658" y="1673494"/>
              <a:ext cx="20896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1. PostgreSQL Query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75AB749-9254-1342-8C66-A3AEA89CDCC4}"/>
                </a:ext>
              </a:extLst>
            </p:cNvPr>
            <p:cNvSpPr txBox="1"/>
            <p:nvPr/>
          </p:nvSpPr>
          <p:spPr>
            <a:xfrm>
              <a:off x="5362222" y="1640876"/>
              <a:ext cx="16591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2. MySQL Query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9667B35-A343-BD49-A04E-F087E099128B}"/>
                </a:ext>
              </a:extLst>
            </p:cNvPr>
            <p:cNvSpPr txBox="1"/>
            <p:nvPr/>
          </p:nvSpPr>
          <p:spPr>
            <a:xfrm>
              <a:off x="8229600" y="1502297"/>
              <a:ext cx="22735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3. Connect to MySQL</a:t>
              </a:r>
              <a:br>
                <a:rPr lang="en-US" dirty="0"/>
              </a:br>
              <a:r>
                <a:rPr lang="en-US" dirty="0"/>
                <a:t>4. MySQL Query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9397DCB-00BE-2440-912B-7BD5143E5F43}"/>
                </a:ext>
              </a:extLst>
            </p:cNvPr>
            <p:cNvSpPr txBox="1"/>
            <p:nvPr/>
          </p:nvSpPr>
          <p:spPr>
            <a:xfrm>
              <a:off x="4466683" y="3948807"/>
              <a:ext cx="42447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7. Results, converted to PostgreSQL’ tuples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D9159F4-52A8-5A47-98B8-E7AF133A7DC3}"/>
                </a:ext>
              </a:extLst>
            </p:cNvPr>
            <p:cNvSpPr txBox="1"/>
            <p:nvPr/>
          </p:nvSpPr>
          <p:spPr>
            <a:xfrm>
              <a:off x="8753367" y="3949639"/>
              <a:ext cx="208961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5. Results</a:t>
              </a:r>
              <a:br>
                <a:rPr lang="en-US" dirty="0"/>
              </a:br>
              <a:r>
                <a:rPr lang="en-US" dirty="0"/>
                <a:t>6. Disconnect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9832D3A-BA54-C84C-B526-3E08F9CB0E26}"/>
                </a:ext>
              </a:extLst>
            </p:cNvPr>
            <p:cNvSpPr txBox="1"/>
            <p:nvPr/>
          </p:nvSpPr>
          <p:spPr>
            <a:xfrm>
              <a:off x="2377072" y="4057360"/>
              <a:ext cx="20896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8. Results tuples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E6571BA-0822-A74D-8A6B-81D6252F22FE}"/>
              </a:ext>
            </a:extLst>
          </p:cNvPr>
          <p:cNvSpPr txBox="1"/>
          <p:nvPr/>
        </p:nvSpPr>
        <p:spPr>
          <a:xfrm>
            <a:off x="2942842" y="2706262"/>
            <a:ext cx="6186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+mj-lt"/>
                <a:ea typeface="Exo 2"/>
                <a:cs typeface="Exo 2"/>
                <a:sym typeface="Exo 2"/>
              </a:rPr>
              <a:t>Do we really need to Disconnect / Connect on each query?</a:t>
            </a:r>
          </a:p>
          <a:p>
            <a:endParaRPr lang="en-US" sz="1800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06552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/>
          <p:nvPr/>
        </p:nvSpPr>
        <p:spPr>
          <a:xfrm>
            <a:off x="108000" y="972000"/>
            <a:ext cx="11880000" cy="50400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600"/>
            </a:pPr>
            <a:r>
              <a:rPr lang="en-US" sz="3000" dirty="0"/>
              <a:t>Connections 2/2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AD0BA-E6B1-F442-9584-F158D14867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K" dirty="0"/>
              <a:t>	</a:t>
            </a:r>
          </a:p>
        </p:txBody>
      </p:sp>
      <p:pic>
        <p:nvPicPr>
          <p:cNvPr id="177" name="Google Shape;177;p1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37974" y="2477159"/>
            <a:ext cx="1800000" cy="72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78" name="Google Shape;178;p17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9199" y="2477159"/>
            <a:ext cx="1800000" cy="720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sp>
        <p:nvSpPr>
          <p:cNvPr id="188" name="Google Shape;188;p17"/>
          <p:cNvSpPr/>
          <p:nvPr/>
        </p:nvSpPr>
        <p:spPr>
          <a:xfrm>
            <a:off x="862362" y="2477159"/>
            <a:ext cx="1800000" cy="720000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381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67"/>
              <a:buFont typeface="Exo 2"/>
              <a:buNone/>
            </a:pPr>
            <a:r>
              <a:rPr lang="en-US" sz="1067" b="0" i="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Client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5" name="Google Shape;195;p17"/>
          <p:cNvSpPr/>
          <p:nvPr/>
        </p:nvSpPr>
        <p:spPr>
          <a:xfrm>
            <a:off x="6613586" y="2477159"/>
            <a:ext cx="1800000" cy="720000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381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67"/>
              <a:buFont typeface="Calibri"/>
              <a:buNone/>
            </a:pPr>
            <a:r>
              <a:rPr lang="en-US" sz="1067" b="0" i="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MySQL FDW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6F3E5E-FC3C-0C4A-B060-E8FA20677818}"/>
              </a:ext>
            </a:extLst>
          </p:cNvPr>
          <p:cNvSpPr/>
          <p:nvPr/>
        </p:nvSpPr>
        <p:spPr>
          <a:xfrm>
            <a:off x="1383720" y="2043287"/>
            <a:ext cx="3118244" cy="433872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6C1BBDF7-A923-504A-A106-12D4D545594A}"/>
              </a:ext>
            </a:extLst>
          </p:cNvPr>
          <p:cNvSpPr/>
          <p:nvPr/>
        </p:nvSpPr>
        <p:spPr>
          <a:xfrm>
            <a:off x="4637974" y="2043289"/>
            <a:ext cx="2778826" cy="430764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DDFF7012-8073-4B45-9DB9-F43FE9B3F886}"/>
              </a:ext>
            </a:extLst>
          </p:cNvPr>
          <p:cNvSpPr/>
          <p:nvPr/>
        </p:nvSpPr>
        <p:spPr>
          <a:xfrm>
            <a:off x="7552810" y="2043287"/>
            <a:ext cx="3118244" cy="430765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0C1A30A2-9DCA-2248-8DE7-E5198B6EAB1B}"/>
              </a:ext>
            </a:extLst>
          </p:cNvPr>
          <p:cNvSpPr/>
          <p:nvPr/>
        </p:nvSpPr>
        <p:spPr>
          <a:xfrm>
            <a:off x="7597422" y="3206044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BD577CD4-C28F-A94B-ADF4-F5001FB976FE}"/>
              </a:ext>
            </a:extLst>
          </p:cNvPr>
          <p:cNvSpPr/>
          <p:nvPr/>
        </p:nvSpPr>
        <p:spPr>
          <a:xfrm>
            <a:off x="4529202" y="3214929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4" name="Freeform 63">
            <a:extLst>
              <a:ext uri="{FF2B5EF4-FFF2-40B4-BE49-F238E27FC236}">
                <a16:creationId xmlns:a16="http://schemas.microsoft.com/office/drawing/2014/main" id="{0538E827-79BB-0341-9675-758D88B76CE3}"/>
              </a:ext>
            </a:extLst>
          </p:cNvPr>
          <p:cNvSpPr/>
          <p:nvPr/>
        </p:nvSpPr>
        <p:spPr>
          <a:xfrm>
            <a:off x="1408808" y="3228807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34FE61-CE2D-B149-9F16-F544548644ED}"/>
              </a:ext>
            </a:extLst>
          </p:cNvPr>
          <p:cNvSpPr txBox="1"/>
          <p:nvPr/>
        </p:nvSpPr>
        <p:spPr>
          <a:xfrm>
            <a:off x="2265690" y="1483598"/>
            <a:ext cx="2089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 PostgreSQL Query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75AB749-9254-1342-8C66-A3AEA89CDCC4}"/>
              </a:ext>
            </a:extLst>
          </p:cNvPr>
          <p:cNvSpPr txBox="1"/>
          <p:nvPr/>
        </p:nvSpPr>
        <p:spPr>
          <a:xfrm>
            <a:off x="5343727" y="1486987"/>
            <a:ext cx="165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2. MySQL Query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9667B35-A343-BD49-A04E-F087E099128B}"/>
              </a:ext>
            </a:extLst>
          </p:cNvPr>
          <p:cNvSpPr txBox="1"/>
          <p:nvPr/>
        </p:nvSpPr>
        <p:spPr>
          <a:xfrm>
            <a:off x="7002914" y="1286853"/>
            <a:ext cx="37086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3.1 Find Connection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3.2 Failed to find - Connect to MySQL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4. MySQL Query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9397DCB-00BE-2440-912B-7BD5143E5F43}"/>
              </a:ext>
            </a:extLst>
          </p:cNvPr>
          <p:cNvSpPr txBox="1"/>
          <p:nvPr/>
        </p:nvSpPr>
        <p:spPr>
          <a:xfrm>
            <a:off x="4651200" y="3935816"/>
            <a:ext cx="3093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6. Results, (PostgreSQL tuples)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D9159F4-52A8-5A47-98B8-E7AF133A7DC3}"/>
              </a:ext>
            </a:extLst>
          </p:cNvPr>
          <p:cNvSpPr txBox="1"/>
          <p:nvPr/>
        </p:nvSpPr>
        <p:spPr>
          <a:xfrm>
            <a:off x="8753367" y="3949639"/>
            <a:ext cx="2089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5. Results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9832D3A-BA54-C84C-B526-3E08F9CB0E26}"/>
              </a:ext>
            </a:extLst>
          </p:cNvPr>
          <p:cNvSpPr txBox="1"/>
          <p:nvPr/>
        </p:nvSpPr>
        <p:spPr>
          <a:xfrm>
            <a:off x="2377072" y="4057360"/>
            <a:ext cx="2089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7. Results tuples</a:t>
            </a:r>
          </a:p>
        </p:txBody>
      </p:sp>
    </p:spTree>
    <p:extLst>
      <p:ext uri="{BB962C8B-B14F-4D97-AF65-F5344CB8AC3E}">
        <p14:creationId xmlns:p14="http://schemas.microsoft.com/office/powerpoint/2010/main" val="357627009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DML Support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EBCADC-B5E2-8E42-8D02-0B3A68E36DA2}"/>
              </a:ext>
            </a:extLst>
          </p:cNvPr>
          <p:cNvSpPr txBox="1"/>
          <p:nvPr/>
        </p:nvSpPr>
        <p:spPr>
          <a:xfrm>
            <a:off x="108000" y="972000"/>
            <a:ext cx="118800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4792" lvl="0" indent="-304792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•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PostgreSQL has DML support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04792" lvl="0" indent="-304792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•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There are several Foreign Data Wrappers that support DML such as: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postgres_fdw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mysql_fdw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oracle_fdw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35185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Why? Accessing Data From Multiple Sources</a:t>
            </a:r>
            <a:endParaRPr sz="3000" dirty="0"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lang="en-US" sz="28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SELECT * from multiple “Database Engines” and generate results? 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108000" y="1543167"/>
            <a:ext cx="11880000" cy="46539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97" name="Google Shape;97;p1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29926" y="1741314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98" name="Google Shape;98;p14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2433" y="1816548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99" name="Google Shape;99;p14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00467" y="3283992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0" name="Google Shape;100;p14" descr="Imag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802976" y="3137502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1" name="Google Shape;101;p14" descr="Imag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802976" y="4580328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2" name="Google Shape;102;p14" descr="Image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355701" y="4677620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3" name="Google Shape;103;p14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002501" y="5036846"/>
            <a:ext cx="1080000" cy="72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71122401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DE04E9-5CC3-F94E-8384-7F341C7CD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Questions?</a:t>
            </a:r>
          </a:p>
        </p:txBody>
      </p:sp>
      <p:sp>
        <p:nvSpPr>
          <p:cNvPr id="289" name="Google Shape;289;p29"/>
          <p:cNvSpPr txBox="1"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“Poor leaders rarely ask questions of themselves or others. Good leaders, on the other hand, ask many questions. Great leaders ask the great questions.” </a:t>
            </a:r>
          </a:p>
          <a:p>
            <a:pPr lvl="0"/>
            <a:endParaRPr lang="en-US" sz="1200" b="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Michael Marquardt author of </a:t>
            </a:r>
            <a:b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Leading with Questions</a:t>
            </a:r>
            <a:endParaRPr lang="en-US" sz="1200" b="0" i="1" dirty="0"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290" name="Google Shape;290;p29"/>
          <p:cNvSpPr txBox="1">
            <a:spLocks noGrp="1"/>
          </p:cNvSpPr>
          <p:nvPr>
            <p:ph type="sldNum" sz="quarter" idx="4294967295"/>
          </p:nvPr>
        </p:nvSpPr>
        <p:spPr>
          <a:xfrm>
            <a:off x="11915775" y="6386513"/>
            <a:ext cx="276225" cy="295275"/>
          </a:xfrm>
        </p:spPr>
        <p:txBody>
          <a:bodyPr/>
          <a:lstStyle/>
          <a:p>
            <a:pPr lvl="0"/>
            <a:fld id="{00000000-1234-1234-1234-123412341234}" type="slidenum">
              <a:rPr lang="en-US"/>
              <a:pPr lvl="0"/>
              <a:t>20</a:t>
            </a:fld>
            <a:endParaRPr lang="en-US"/>
          </a:p>
        </p:txBody>
      </p:sp>
      <p:pic>
        <p:nvPicPr>
          <p:cNvPr id="3" name="Picture 2" descr="A close up of an animal&#10;&#10;Description automatically generated">
            <a:extLst>
              <a:ext uri="{FF2B5EF4-FFF2-40B4-BE49-F238E27FC236}">
                <a16:creationId xmlns:a16="http://schemas.microsoft.com/office/drawing/2014/main" id="{979C192B-AB3E-4A43-876C-CA05D21D2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132" y="1487230"/>
            <a:ext cx="6390420" cy="459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7090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PT-slide-tech-days-01.jpg" descr="PPT-slide-tech-days-0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3064753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Application Architecture 1/2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67FA72B-BC30-354B-8E31-CA0C3D85FDDC}"/>
              </a:ext>
            </a:extLst>
          </p:cNvPr>
          <p:cNvGrpSpPr/>
          <p:nvPr/>
        </p:nvGrpSpPr>
        <p:grpSpPr>
          <a:xfrm>
            <a:off x="156000" y="1088120"/>
            <a:ext cx="11880000" cy="5040000"/>
            <a:chOff x="156000" y="1342644"/>
            <a:chExt cx="11880000" cy="5040000"/>
          </a:xfrm>
        </p:grpSpPr>
        <p:sp>
          <p:nvSpPr>
            <p:cNvPr id="110" name="Google Shape;110;p15"/>
            <p:cNvSpPr/>
            <p:nvPr/>
          </p:nvSpPr>
          <p:spPr>
            <a:xfrm>
              <a:off x="156000" y="1342644"/>
              <a:ext cx="11880000" cy="5040000"/>
            </a:xfrm>
            <a:prstGeom prst="rect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73737"/>
                </a:buClr>
                <a:buSzPts val="1800"/>
                <a:buFont typeface="Exo 2"/>
                <a:buNone/>
              </a:pPr>
              <a:endParaRPr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6237144" y="1547300"/>
              <a:ext cx="1429890" cy="523999"/>
            </a:xfrm>
            <a:prstGeom prst="roundRect">
              <a:avLst>
                <a:gd name="adj" fmla="val 12472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libmysqlclient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6237144" y="2345673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Libpq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6237144" y="3144046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libmongo</a:t>
              </a: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-c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6237144" y="3942419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6237144" y="5539166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ODBC</a:t>
              </a:r>
              <a:endParaRPr sz="1100" b="0" i="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456191" y="1458812"/>
              <a:ext cx="2276044" cy="4807665"/>
            </a:xfrm>
            <a:prstGeom prst="rect">
              <a:avLst/>
            </a:prstGeom>
            <a:solidFill>
              <a:srgbClr val="EDEDED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7" name="Google Shape;117;p15"/>
            <p:cNvSpPr txBox="1"/>
            <p:nvPr/>
          </p:nvSpPr>
          <p:spPr>
            <a:xfrm>
              <a:off x="468013" y="2255019"/>
              <a:ext cx="210508" cy="35948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U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S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R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 dirty="0">
                <a:solidFill>
                  <a:srgbClr val="00206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C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T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N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871426" y="1501742"/>
              <a:ext cx="897587" cy="4661980"/>
            </a:xfrm>
            <a:prstGeom prst="rect">
              <a:avLst/>
            </a:prstGeom>
            <a:solidFill>
              <a:srgbClr val="CACACA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Join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1814907" y="1501743"/>
              <a:ext cx="823942" cy="4661979"/>
            </a:xfrm>
            <a:prstGeom prst="rect">
              <a:avLst/>
            </a:prstGeom>
            <a:solidFill>
              <a:srgbClr val="CACACA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E230C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1841663" y="2345674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PostgreSQL 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1841663" y="3144047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MongoDB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1841663" y="3942419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1841663" y="4740792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841663" y="1547301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MySQL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667"/>
                <a:buFont typeface="Exo 2"/>
                <a:buNone/>
              </a:pPr>
              <a:r>
                <a:rPr lang="en-US" sz="6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1841663" y="5539166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33"/>
                <a:buFont typeface="Exo 2"/>
                <a:buNone/>
              </a:pPr>
              <a:r>
                <a:rPr lang="en-US" sz="933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26" name="Google Shape;126;p15"/>
            <p:cNvCxnSpPr/>
            <p:nvPr/>
          </p:nvCxnSpPr>
          <p:spPr>
            <a:xfrm>
              <a:off x="2638850" y="1855245"/>
              <a:ext cx="3598292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27" name="Google Shape;127;p15"/>
            <p:cNvSpPr/>
            <p:nvPr/>
          </p:nvSpPr>
          <p:spPr>
            <a:xfrm>
              <a:off x="6237144" y="4740792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28" name="Google Shape;128;p15"/>
            <p:cNvCxnSpPr/>
            <p:nvPr/>
          </p:nvCxnSpPr>
          <p:spPr>
            <a:xfrm>
              <a:off x="2638850" y="2628826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29" name="Google Shape;129;p15"/>
            <p:cNvCxnSpPr/>
            <p:nvPr/>
          </p:nvCxnSpPr>
          <p:spPr>
            <a:xfrm>
              <a:off x="2638850" y="3418415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0" name="Google Shape;130;p15"/>
            <p:cNvCxnSpPr/>
            <p:nvPr/>
          </p:nvCxnSpPr>
          <p:spPr>
            <a:xfrm>
              <a:off x="2619111" y="4230602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1" name="Google Shape;131;p15"/>
            <p:cNvCxnSpPr/>
            <p:nvPr/>
          </p:nvCxnSpPr>
          <p:spPr>
            <a:xfrm>
              <a:off x="2638850" y="5034184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2" name="Google Shape;132;p15"/>
            <p:cNvCxnSpPr/>
            <p:nvPr/>
          </p:nvCxnSpPr>
          <p:spPr>
            <a:xfrm>
              <a:off x="2732233" y="5816594"/>
              <a:ext cx="3504910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3" name="Google Shape;133;p15"/>
            <p:cNvCxnSpPr/>
            <p:nvPr/>
          </p:nvCxnSpPr>
          <p:spPr>
            <a:xfrm>
              <a:off x="7675422" y="1814712"/>
              <a:ext cx="2563700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4" name="Google Shape;134;p15"/>
            <p:cNvCxnSpPr/>
            <p:nvPr/>
          </p:nvCxnSpPr>
          <p:spPr>
            <a:xfrm>
              <a:off x="7675422" y="2664623"/>
              <a:ext cx="256002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5" name="Google Shape;135;p15"/>
            <p:cNvCxnSpPr/>
            <p:nvPr/>
          </p:nvCxnSpPr>
          <p:spPr>
            <a:xfrm>
              <a:off x="7675422" y="3414714"/>
              <a:ext cx="256002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6" name="Google Shape;136;p15"/>
            <p:cNvCxnSpPr/>
            <p:nvPr/>
          </p:nvCxnSpPr>
          <p:spPr>
            <a:xfrm>
              <a:off x="7675422" y="4234276"/>
              <a:ext cx="1176603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7" name="Google Shape;137;p15"/>
            <p:cNvCxnSpPr/>
            <p:nvPr/>
          </p:nvCxnSpPr>
          <p:spPr>
            <a:xfrm>
              <a:off x="7667034" y="5043614"/>
              <a:ext cx="119634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8" name="Google Shape;138;p15"/>
            <p:cNvCxnSpPr/>
            <p:nvPr/>
          </p:nvCxnSpPr>
          <p:spPr>
            <a:xfrm>
              <a:off x="7667034" y="5835390"/>
              <a:ext cx="2596575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pic>
          <p:nvPicPr>
            <p:cNvPr id="139" name="Google Shape;139;p15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262250" y="2345673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0" name="Google Shape;140;p15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262250" y="154730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1" name="Google Shape;141;p15" descr="Imag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262250" y="3144046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2" name="Google Shape;142;p15" descr="Image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262250" y="4316237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3" name="Google Shape;143;p15" descr="Image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862937" y="4740792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4" name="Google Shape;144;p15" descr="Image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862937" y="3942418"/>
              <a:ext cx="936000" cy="54000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5" name="Google Shape;145;p15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0262250" y="5539165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</p:spTree>
    <p:extLst>
      <p:ext uri="{BB962C8B-B14F-4D97-AF65-F5344CB8AC3E}">
        <p14:creationId xmlns:p14="http://schemas.microsoft.com/office/powerpoint/2010/main" val="416752598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SQL-MED - Management of External Data</a:t>
            </a:r>
          </a:p>
        </p:txBody>
      </p:sp>
      <p:sp>
        <p:nvSpPr>
          <p:cNvPr id="152" name="Google Shape;152;p16"/>
          <p:cNvSpPr txBox="1"/>
          <p:nvPr/>
        </p:nvSpPr>
        <p:spPr>
          <a:xfrm>
            <a:off x="108000" y="4345213"/>
            <a:ext cx="11880000" cy="180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400" b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Now there are many </a:t>
            </a:r>
            <a:r>
              <a:rPr lang="en-US" sz="24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FDWs</a:t>
            </a:r>
            <a:r>
              <a:rPr lang="en-US" sz="2400" b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implemented by other people</a:t>
            </a:r>
            <a:endParaRPr sz="2400" b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None/>
            </a:pPr>
            <a:r>
              <a:rPr lang="en-US" sz="2400" b="0" i="1" u="none" strike="noStrike" cap="none" dirty="0">
                <a:solidFill>
                  <a:srgbClr val="00B0F0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https://wiki.postgresql.org/wiki/Foreign_data_wrappers</a:t>
            </a: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Google Shape;152;p16">
            <a:extLst>
              <a:ext uri="{FF2B5EF4-FFF2-40B4-BE49-F238E27FC236}">
                <a16:creationId xmlns:a16="http://schemas.microsoft.com/office/drawing/2014/main" id="{C7FA701E-79F0-2040-B261-917E857D8DCF}"/>
              </a:ext>
            </a:extLst>
          </p:cNvPr>
          <p:cNvSpPr txBox="1"/>
          <p:nvPr/>
        </p:nvSpPr>
        <p:spPr>
          <a:xfrm>
            <a:off x="108000" y="972000"/>
            <a:ext cx="11880000" cy="324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SQL standard, it is defined by ISO/IEC 9075-9:2008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SQL/MED provides extensions to SQL that define FDW ( Foreign Data Wrapper)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PostgreSQL start implementing in its core since PostgreSQL Version 9.1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PostgreSQL community builds PostgreSQL FDW called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postgresql_fdw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93667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7"/>
          <p:cNvGrpSpPr/>
          <p:nvPr/>
        </p:nvGrpSpPr>
        <p:grpSpPr>
          <a:xfrm>
            <a:off x="108000" y="972000"/>
            <a:ext cx="11880000" cy="5040000"/>
            <a:chOff x="262800" y="864000"/>
            <a:chExt cx="11520000" cy="5040000"/>
          </a:xfrm>
        </p:grpSpPr>
        <p:sp>
          <p:nvSpPr>
            <p:cNvPr id="158" name="Google Shape;158;p17"/>
            <p:cNvSpPr/>
            <p:nvPr/>
          </p:nvSpPr>
          <p:spPr>
            <a:xfrm>
              <a:off x="262800" y="864000"/>
              <a:ext cx="11520000" cy="5040000"/>
            </a:xfrm>
            <a:prstGeom prst="rect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73737"/>
                </a:buClr>
                <a:buSzPts val="1800"/>
                <a:buFont typeface="Exo 2"/>
                <a:buNone/>
              </a:pPr>
              <a:endParaRPr sz="1800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6248071" y="1106032"/>
              <a:ext cx="1440000" cy="540000"/>
            </a:xfrm>
            <a:prstGeom prst="roundRect">
              <a:avLst>
                <a:gd name="adj" fmla="val 12472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libmysqlclient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6248071" y="1928784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Libpq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6248071" y="2751536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libmongo</a:t>
              </a: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-c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6248071" y="3574288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6248071" y="5219793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ODBC</a:t>
              </a:r>
              <a:endParaRPr sz="1100" b="0" i="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cxnSp>
          <p:nvCxnSpPr>
            <p:cNvPr id="164" name="Google Shape;164;p17"/>
            <p:cNvCxnSpPr/>
            <p:nvPr/>
          </p:nvCxnSpPr>
          <p:spPr>
            <a:xfrm>
              <a:off x="5534280" y="1410469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65" name="Google Shape;165;p17"/>
            <p:cNvSpPr/>
            <p:nvPr/>
          </p:nvSpPr>
          <p:spPr>
            <a:xfrm>
              <a:off x="6248071" y="4397040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66" name="Google Shape;166;p17"/>
            <p:cNvCxnSpPr/>
            <p:nvPr/>
          </p:nvCxnSpPr>
          <p:spPr>
            <a:xfrm>
              <a:off x="5529599" y="2192501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7" name="Google Shape;167;p17"/>
            <p:cNvCxnSpPr/>
            <p:nvPr/>
          </p:nvCxnSpPr>
          <p:spPr>
            <a:xfrm>
              <a:off x="5534280" y="3030469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8" name="Google Shape;168;p17"/>
            <p:cNvCxnSpPr/>
            <p:nvPr/>
          </p:nvCxnSpPr>
          <p:spPr>
            <a:xfrm>
              <a:off x="5534280" y="3867457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9" name="Google Shape;169;p17"/>
            <p:cNvCxnSpPr/>
            <p:nvPr/>
          </p:nvCxnSpPr>
          <p:spPr>
            <a:xfrm>
              <a:off x="5534280" y="4695577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0" name="Google Shape;170;p17"/>
            <p:cNvCxnSpPr/>
            <p:nvPr/>
          </p:nvCxnSpPr>
          <p:spPr>
            <a:xfrm>
              <a:off x="5534280" y="5501878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1" name="Google Shape;171;p17"/>
            <p:cNvCxnSpPr/>
            <p:nvPr/>
          </p:nvCxnSpPr>
          <p:spPr>
            <a:xfrm>
              <a:off x="7696519" y="1381610"/>
              <a:ext cx="2581826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2" name="Google Shape;172;p17"/>
            <p:cNvCxnSpPr/>
            <p:nvPr/>
          </p:nvCxnSpPr>
          <p:spPr>
            <a:xfrm>
              <a:off x="7696519" y="2257474"/>
              <a:ext cx="2578121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3" name="Google Shape;173;p17"/>
            <p:cNvCxnSpPr/>
            <p:nvPr/>
          </p:nvCxnSpPr>
          <p:spPr>
            <a:xfrm>
              <a:off x="7696519" y="3030469"/>
              <a:ext cx="2578121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4" name="Google Shape;174;p17"/>
            <p:cNvCxnSpPr/>
            <p:nvPr/>
          </p:nvCxnSpPr>
          <p:spPr>
            <a:xfrm>
              <a:off x="7696519" y="3875057"/>
              <a:ext cx="1184922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5" name="Google Shape;175;p17"/>
            <p:cNvCxnSpPr/>
            <p:nvPr/>
          </p:nvCxnSpPr>
          <p:spPr>
            <a:xfrm>
              <a:off x="7688071" y="4709109"/>
              <a:ext cx="12048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6" name="Google Shape;176;p17"/>
            <p:cNvCxnSpPr/>
            <p:nvPr/>
          </p:nvCxnSpPr>
          <p:spPr>
            <a:xfrm>
              <a:off x="7688071" y="5525062"/>
              <a:ext cx="2614934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pic>
          <p:nvPicPr>
            <p:cNvPr id="177" name="Google Shape;177;p17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301638" y="1928784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8" name="Google Shape;178;p17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01637" y="1106032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9" name="Google Shape;179;p17" descr="Imag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301636" y="2751536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0" name="Google Shape;180;p17" descr="Image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301636" y="409208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1" name="Google Shape;181;p17" descr="Image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892431" y="439704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2" name="Google Shape;182;p17" descr="Image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892431" y="3574288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3" name="Google Shape;183;p17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0301636" y="5219793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84" name="Google Shape;184;p17"/>
            <p:cNvSpPr/>
            <p:nvPr/>
          </p:nvSpPr>
          <p:spPr>
            <a:xfrm>
              <a:off x="2546580" y="957600"/>
              <a:ext cx="2964294" cy="480600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3670332" y="953794"/>
              <a:ext cx="1680680" cy="4805999"/>
            </a:xfrm>
            <a:prstGeom prst="rect">
              <a:avLst/>
            </a:prstGeom>
            <a:solidFill>
              <a:srgbClr val="CACACA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FDW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 </a:t>
              </a:r>
              <a:endParaRPr sz="1467" b="0" i="0" u="none" strike="noStrike" cap="none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406800" y="957600"/>
              <a:ext cx="1620222" cy="480600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7" name="Google Shape;187;p17"/>
            <p:cNvSpPr txBox="1"/>
            <p:nvPr/>
          </p:nvSpPr>
          <p:spPr>
            <a:xfrm>
              <a:off x="421200" y="1576698"/>
              <a:ext cx="211996" cy="37046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U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S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R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00206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T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N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936177" y="1894589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PostgreSQL 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936177" y="2717341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MongoDB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936177" y="3540093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Spark</a:t>
              </a:r>
              <a:endParaRPr sz="1067" b="0" i="0" u="none" strike="sngStrike" cap="none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936177" y="4362845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Hive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936177" y="1071837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MySQL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667"/>
                <a:buFont typeface="Exo 2"/>
                <a:buNone/>
              </a:pPr>
              <a:r>
                <a:rPr lang="en-US" sz="667" b="0" i="1" u="none" strike="sngStrike" cap="none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936177" y="5185598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33"/>
                <a:buFont typeface="Exo 2"/>
                <a:buNone/>
              </a:pPr>
              <a:r>
                <a:rPr lang="en-US" sz="933" b="0" i="0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Clickhouse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94" name="Google Shape;194;p17"/>
            <p:cNvCxnSpPr/>
            <p:nvPr/>
          </p:nvCxnSpPr>
          <p:spPr>
            <a:xfrm>
              <a:off x="2050637" y="3313559"/>
              <a:ext cx="4428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95" name="Google Shape;195;p17"/>
            <p:cNvSpPr/>
            <p:nvPr/>
          </p:nvSpPr>
          <p:spPr>
            <a:xfrm>
              <a:off x="4201438" y="1928784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postgres_fdw</a:t>
              </a: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 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4201438" y="2751536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mogo_fdw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4201438" y="3574288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hdfs_fdw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4201438" y="4397040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hdfs_fdw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4201438" y="1106032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mysql_fdw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4201438" y="5219793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file_fdw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01" name="Google Shape;201;p17"/>
            <p:cNvSpPr txBox="1"/>
            <p:nvPr/>
          </p:nvSpPr>
          <p:spPr>
            <a:xfrm>
              <a:off x="3217674" y="2253999"/>
              <a:ext cx="211996" cy="23500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PostgreSQL</a:t>
              </a:r>
              <a:endParaRPr sz="1467" b="0" i="0" u="none" strike="noStrike" cap="none">
                <a:solidFill>
                  <a:srgbClr val="00206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</p:grp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Application Architecture 2/2</a:t>
            </a:r>
          </a:p>
        </p:txBody>
      </p:sp>
    </p:spTree>
    <p:extLst>
      <p:ext uri="{BB962C8B-B14F-4D97-AF65-F5344CB8AC3E}">
        <p14:creationId xmlns:p14="http://schemas.microsoft.com/office/powerpoint/2010/main" val="422638491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Example</a:t>
            </a:r>
          </a:p>
        </p:txBody>
      </p:sp>
      <p:sp>
        <p:nvSpPr>
          <p:cNvPr id="208" name="Google Shape;208;p18"/>
          <p:cNvSpPr/>
          <p:nvPr/>
        </p:nvSpPr>
        <p:spPr>
          <a:xfrm>
            <a:off x="180000" y="1010484"/>
            <a:ext cx="11520000" cy="504000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100" b="0" i="0" u="none" strike="noStrike" cap="none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sp>
        <p:nvSpPr>
          <p:cNvPr id="209" name="Google Shape;209;p18"/>
          <p:cNvSpPr txBox="1"/>
          <p:nvPr/>
        </p:nvSpPr>
        <p:spPr>
          <a:xfrm>
            <a:off x="680400" y="1620437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US States  / Cities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0" name="Google Shape;210;p18"/>
          <p:cNvSpPr txBox="1"/>
          <p:nvPr/>
        </p:nvSpPr>
        <p:spPr>
          <a:xfrm>
            <a:off x="680400" y="3294783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Countries  / Country</a:t>
            </a:r>
            <a:endParaRPr sz="110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1" name="Google Shape;211;p18"/>
          <p:cNvSpPr txBox="1"/>
          <p:nvPr/>
        </p:nvSpPr>
        <p:spPr>
          <a:xfrm>
            <a:off x="680400" y="4971983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Flight Information</a:t>
            </a:r>
            <a:endParaRPr sz="110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12" name="Google Shape;21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1620437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3" name="Google Shape;21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32947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4" name="Google Shape;21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49719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5" name="Google Shape;215;p18"/>
          <p:cNvSpPr txBox="1"/>
          <p:nvPr/>
        </p:nvSpPr>
        <p:spPr>
          <a:xfrm>
            <a:off x="8917626" y="1620425"/>
            <a:ext cx="25062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pg_tbl_states</a:t>
            </a:r>
            <a:endParaRPr sz="1100" b="0" i="0" u="none" strike="noStrike" cap="none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sp>
        <p:nvSpPr>
          <p:cNvPr id="216" name="Google Shape;216;p18"/>
          <p:cNvSpPr txBox="1"/>
          <p:nvPr/>
        </p:nvSpPr>
        <p:spPr>
          <a:xfrm>
            <a:off x="8912550" y="3176950"/>
            <a:ext cx="2506200" cy="7641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mysql_tbl_continents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mysql_tbl_countries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7" name="Google Shape;217;p18"/>
          <p:cNvSpPr txBox="1"/>
          <p:nvPr/>
        </p:nvSpPr>
        <p:spPr>
          <a:xfrm>
            <a:off x="8917625" y="5057325"/>
            <a:ext cx="2563200" cy="3693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b="0" i="0" u="none" strike="noStrike" cap="none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clickhouse_tbl_ontime</a:t>
            </a:r>
            <a:endParaRPr sz="1100" b="0" i="0" u="none" strike="noStrike" cap="none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pic>
        <p:nvPicPr>
          <p:cNvPr id="218" name="Google Shape;218;p1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25649" y="1620437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219" name="Google Shape;219;p18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25649" y="32947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220" name="Google Shape;220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25649" y="49719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32883782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Setup: mysqldb_fdw (MySQL)</a:t>
            </a:r>
          </a:p>
        </p:txBody>
      </p:sp>
      <p:sp>
        <p:nvSpPr>
          <p:cNvPr id="226" name="Google Shape;226;p19"/>
          <p:cNvSpPr/>
          <p:nvPr/>
        </p:nvSpPr>
        <p:spPr>
          <a:xfrm>
            <a:off x="107999" y="972000"/>
            <a:ext cx="11880000" cy="52322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EXTENSION</a:t>
            </a:r>
            <a:r>
              <a:rPr lang="en-US" sz="16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mysqldb_fdw</a:t>
            </a:r>
            <a:r>
              <a:rPr lang="en-US" sz="16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 b="0" i="1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7" name="Google Shape;227;p19"/>
          <p:cNvSpPr/>
          <p:nvPr/>
        </p:nvSpPr>
        <p:spPr>
          <a:xfrm>
            <a:off x="108000" y="1580128"/>
            <a:ext cx="11880000" cy="13248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SERVER</a:t>
            </a:r>
            <a:r>
              <a:rPr lang="en-US" sz="16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mysql_svr</a:t>
            </a:r>
            <a:endParaRPr sz="1600" b="0" i="1" u="none" strike="noStrike" cap="none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lang="en-US" sz="16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600" b="0" i="1" u="none" strike="noStrike" cap="none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FOREIGN DATA WRAPPER</a:t>
            </a:r>
            <a:r>
              <a:rPr lang="en-US" sz="16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mysqldb_fdw</a:t>
            </a:r>
            <a:endParaRPr sz="1600" b="0" i="1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lang="en-US" sz="16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600" b="0" i="1" u="none" strike="noStrike" cap="none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OPTIONS</a:t>
            </a:r>
            <a:r>
              <a:rPr lang="en-US" sz="16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1600" b="1" i="1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host</a:t>
            </a:r>
            <a:r>
              <a:rPr lang="en-US" sz="1600" b="0" i="1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'127.0.0.1',</a:t>
            </a:r>
            <a:endParaRPr sz="1600" b="0" i="1" u="none" strike="noStrike" cap="none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 New"/>
              <a:buNone/>
            </a:pPr>
            <a:r>
              <a:rPr lang="en-US" sz="1600" b="0" i="1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600" b="1" i="1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n-US" sz="1600" b="0" i="1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'3306’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990A"/>
              </a:buClr>
              <a:buSzPts val="1600"/>
              <a:buFont typeface="Exo 2"/>
              <a:buNone/>
            </a:pPr>
            <a:endParaRPr sz="1600" b="0" i="1" u="none" strike="noStrike" cap="none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8" name="Google Shape;228;p19"/>
          <p:cNvSpPr/>
          <p:nvPr/>
        </p:nvSpPr>
        <p:spPr>
          <a:xfrm>
            <a:off x="108000" y="2989836"/>
            <a:ext cx="11880000" cy="83099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USER MAPPING FOR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postgres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Exo 2"/>
              <a:buNone/>
            </a:pPr>
            <a:r>
              <a:rPr lang="en-US" sz="1500" b="0" i="1" u="none" strike="noStrike" cap="none" dirty="0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rPr>
              <a:t>                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SERVER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mysql_svr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 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username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'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mysql_user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'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mysql_pass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dirty="0"/>
          </a:p>
        </p:txBody>
      </p:sp>
      <p:sp>
        <p:nvSpPr>
          <p:cNvPr id="229" name="Google Shape;229;p19"/>
          <p:cNvSpPr/>
          <p:nvPr/>
        </p:nvSpPr>
        <p:spPr>
          <a:xfrm>
            <a:off x="107999" y="3905742"/>
            <a:ext cx="5832001" cy="216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FOREIGN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TABLE </a:t>
            </a:r>
            <a:r>
              <a:rPr lang="en-US" sz="1600" b="0" i="1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mysql_tbl_continents</a:t>
            </a:r>
            <a:endParaRPr sz="1600" b="0" i="1" u="none" strike="noStrike" cap="none" dirty="0">
              <a:solidFill>
                <a:srgbClr val="1C28B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6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code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VARCHAR(2),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6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VARCHAR(255)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) SERVER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mysql_svr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OPTIONS(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dbname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’)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endParaRPr sz="1600" b="0" i="1" u="none" strike="noStrike" cap="none" dirty="0">
              <a:solidFill>
                <a:srgbClr val="1C28B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endParaRPr sz="1600" b="0" i="1" u="none" strike="noStrike" cap="none" dirty="0">
              <a:solidFill>
                <a:srgbClr val="1C28B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0" name="Google Shape;230;p19"/>
          <p:cNvSpPr/>
          <p:nvPr/>
        </p:nvSpPr>
        <p:spPr>
          <a:xfrm>
            <a:off x="6035040" y="3905742"/>
            <a:ext cx="5952960" cy="216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</a:t>
            </a:r>
            <a:r>
              <a:rPr lang="en-US" sz="15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FOREIGN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TABLE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mysql_tbl_countries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code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VARCHAR(2),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VARCHAR(255),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full_name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VARCHAR(255),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iso3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CHAR(3),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   INTEGER,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continent_code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VARCHAR(2)</a:t>
            </a:r>
            <a:b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) SERVER </a:t>
            </a:r>
            <a:r>
              <a:rPr lang="en-US" sz="15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mysql_svr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OPTIONS (</a:t>
            </a:r>
            <a:r>
              <a:rPr lang="en-US" sz="1500" b="1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dbname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‘</a:t>
            </a:r>
            <a:r>
              <a:rPr lang="en-US" sz="15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db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’)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50757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0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 Setup: clickhousedb_fdw (ClickHouse)</a:t>
            </a:r>
          </a:p>
        </p:txBody>
      </p:sp>
      <p:sp>
        <p:nvSpPr>
          <p:cNvPr id="236" name="Google Shape;236;p20"/>
          <p:cNvSpPr/>
          <p:nvPr/>
        </p:nvSpPr>
        <p:spPr>
          <a:xfrm>
            <a:off x="108000" y="972000"/>
            <a:ext cx="11880000" cy="60401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EXTENSION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clickhousedb_fdw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/>
          </a:p>
        </p:txBody>
      </p:sp>
      <p:sp>
        <p:nvSpPr>
          <p:cNvPr id="237" name="Google Shape;237;p20"/>
          <p:cNvSpPr/>
          <p:nvPr/>
        </p:nvSpPr>
        <p:spPr>
          <a:xfrm>
            <a:off x="108000" y="1742829"/>
            <a:ext cx="11880000" cy="1261884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SERVER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clickhouse_svr</a:t>
            </a:r>
            <a:endParaRPr sz="1600" b="0" i="1" u="none" strike="noStrike" cap="none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FOREIGN DATA WRAPPER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clickhousedb_fdw</a:t>
            </a:r>
            <a:endParaRPr sz="1600" b="0" i="1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600" b="1" i="1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dbname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'</a:t>
            </a:r>
            <a:r>
              <a:rPr lang="en-US" sz="1600" b="0" i="1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test_database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’, 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en-US" sz="1600" b="1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driver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'/use/lib/</a:t>
            </a:r>
            <a:r>
              <a:rPr lang="en-US" sz="1600" b="0" i="1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libclickhouseodbc.so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US" sz="19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endParaRPr sz="1900" b="0" i="1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8" name="Google Shape;238;p20"/>
          <p:cNvSpPr/>
          <p:nvPr/>
        </p:nvSpPr>
        <p:spPr>
          <a:xfrm>
            <a:off x="108000" y="3171530"/>
            <a:ext cx="11880000" cy="952298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USER MAPPING FOR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</a:t>
            </a:r>
          </a:p>
          <a:p>
            <a:pPr lvl="0">
              <a:buClr>
                <a:srgbClr val="1C28BE"/>
              </a:buClr>
              <a:buSzPts val="1900"/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SERVER </a:t>
            </a:r>
            <a:r>
              <a:rPr lang="en-US" sz="1600" i="1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clickhouse_svr</a:t>
            </a:r>
            <a:endParaRPr lang="en-US" sz="1600" i="1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(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username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clickhouse_user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’, 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password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clickhouse_pass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);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9" name="Google Shape;239;p20"/>
          <p:cNvSpPr/>
          <p:nvPr/>
        </p:nvSpPr>
        <p:spPr>
          <a:xfrm>
            <a:off x="108000" y="4290646"/>
            <a:ext cx="11880000" cy="1763221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FOREIGN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 TABLE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clickhouse_tbl_ontime(</a:t>
            </a:r>
            <a:endParaRPr sz="1600" b="0" i="1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Year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Quarter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Month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…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/>
                <a:ea typeface="Courier New"/>
                <a:cs typeface="Courier New"/>
                <a:sym typeface="Courier New"/>
              </a:rPr>
              <a:t>SERVER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clickhouse_svr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OPTIONS (</a:t>
            </a:r>
            <a:r>
              <a:rPr lang="en-US" sz="1600" b="1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table_name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ontime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’)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Exo 2"/>
              <a:buNone/>
            </a:pPr>
            <a:endParaRPr sz="1600" b="0" i="1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725067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SELECT Data From MySQL Using mysqldb_fdw 1/2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1"/>
          <p:cNvSpPr txBox="1">
            <a:spLocks noGrp="1"/>
          </p:cNvSpPr>
          <p:nvPr>
            <p:ph type="body" idx="1"/>
          </p:nvPr>
        </p:nvSpPr>
        <p:spPr>
          <a:xfrm>
            <a:off x="144001" y="963827"/>
            <a:ext cx="5827032" cy="518138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5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 mysql_tbl_continents;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1" dirty="0">
                <a:latin typeface="Courier New"/>
                <a:ea typeface="Courier New"/>
                <a:cs typeface="Courier New"/>
                <a:sym typeface="Courier New"/>
              </a:rPr>
              <a:t> code |     name      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------+---------------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AF   | Africa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AN   | Antarctica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AS   | Asia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EU   | Europe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NA   | North America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OC   | Oceania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 SA   | South America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/>
                <a:ea typeface="Courier New"/>
                <a:cs typeface="Courier New"/>
                <a:sym typeface="Courier New"/>
              </a:rPr>
              <a:t>(7 rows)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Arial"/>
              <a:buNone/>
            </a:pPr>
            <a:endParaRPr sz="15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6" name="Google Shape;246;p21"/>
          <p:cNvSpPr txBox="1"/>
          <p:nvPr/>
        </p:nvSpPr>
        <p:spPr>
          <a:xfrm>
            <a:off x="6060000" y="967534"/>
            <a:ext cx="5964000" cy="518380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code, name, continent_code 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mysql_tbl_countries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LIMIT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7;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sz="15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code |         name         | continent_code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------+----------------------+----------------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AD   | Andorra              | EU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AE   | United Arab Emirates | AS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AF   | Afghanistan          | AS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AG   | Antigua and Barbuda  | NA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AI   | Anguilla             | NA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AL   | Albania              | EU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AM   | Armenia              | AS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(7 rows)</a:t>
            </a:r>
            <a:endParaRPr dirty="0"/>
          </a:p>
        </p:txBody>
      </p:sp>
      <p:sp>
        <p:nvSpPr>
          <p:cNvPr id="247" name="Google Shape;247;p21"/>
          <p:cNvSpPr txBox="1"/>
          <p:nvPr/>
        </p:nvSpPr>
        <p:spPr>
          <a:xfrm>
            <a:off x="1945565" y="5259817"/>
            <a:ext cx="385109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sym typeface="Quattrocento Sans"/>
              </a:rPr>
              <a:t>Data comes from MySQL Database</a:t>
            </a:r>
            <a:endParaRPr sz="1200" dirty="0">
              <a:solidFill>
                <a:srgbClr val="FF0000"/>
              </a:solidFill>
            </a:endParaRPr>
          </a:p>
        </p:txBody>
      </p:sp>
      <p:sp>
        <p:nvSpPr>
          <p:cNvPr id="248" name="Google Shape;248;p21"/>
          <p:cNvSpPr txBox="1"/>
          <p:nvPr/>
        </p:nvSpPr>
        <p:spPr>
          <a:xfrm>
            <a:off x="3048000" y="1276405"/>
            <a:ext cx="2370667" cy="369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sym typeface="Quattrocento Sans"/>
              </a:rPr>
              <a:t>Same table name exists in MySQL</a:t>
            </a:r>
            <a:endParaRPr sz="1200" dirty="0">
              <a:solidFill>
                <a:srgbClr val="FF0000"/>
              </a:solidFill>
            </a:endParaRPr>
          </a:p>
        </p:txBody>
      </p:sp>
      <p:cxnSp>
        <p:nvCxnSpPr>
          <p:cNvPr id="249" name="Google Shape;249;p21"/>
          <p:cNvCxnSpPr/>
          <p:nvPr/>
        </p:nvCxnSpPr>
        <p:spPr>
          <a:xfrm>
            <a:off x="2514600" y="4288971"/>
            <a:ext cx="675640" cy="896543"/>
          </a:xfrm>
          <a:prstGeom prst="straightConnector1">
            <a:avLst/>
          </a:prstGeom>
          <a:noFill/>
          <a:ln w="9525" cap="flat" cmpd="sng">
            <a:solidFill>
              <a:srgbClr val="E9361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0" name="Google Shape;250;p21"/>
          <p:cNvCxnSpPr/>
          <p:nvPr/>
        </p:nvCxnSpPr>
        <p:spPr>
          <a:xfrm flipH="1">
            <a:off x="3871113" y="3779483"/>
            <a:ext cx="3161865" cy="1406031"/>
          </a:xfrm>
          <a:prstGeom prst="straightConnector1">
            <a:avLst/>
          </a:prstGeom>
          <a:noFill/>
          <a:ln w="9525" cap="flat" cmpd="sng">
            <a:solidFill>
              <a:srgbClr val="E93619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51" name="Google Shape;251;p21"/>
          <p:cNvSpPr/>
          <p:nvPr/>
        </p:nvSpPr>
        <p:spPr>
          <a:xfrm>
            <a:off x="3048000" y="991441"/>
            <a:ext cx="2370667" cy="296622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3431801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005C4A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kumimoji="0" sz="4000" b="0" i="1" u="none" strike="noStrike" cap="none" spc="39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</TotalTime>
  <Words>1892</Words>
  <Application>Microsoft Macintosh PowerPoint</Application>
  <PresentationFormat>Widescreen</PresentationFormat>
  <Paragraphs>305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Helvetica</vt:lpstr>
      <vt:lpstr>Iowan Old Style Roman</vt:lpstr>
      <vt:lpstr>DIN Condensed Bold</vt:lpstr>
      <vt:lpstr>Exo 2</vt:lpstr>
      <vt:lpstr>DIN Alternate Bold</vt:lpstr>
      <vt:lpstr>Zapf Dingbats</vt:lpstr>
      <vt:lpstr>Calibri</vt:lpstr>
      <vt:lpstr>Arial</vt:lpstr>
      <vt:lpstr>Courier New</vt:lpstr>
      <vt:lpstr>New_Template9</vt:lpstr>
      <vt:lpstr>PowerPoint Presentation</vt:lpstr>
      <vt:lpstr>Why? Accessing Data From Multiple Sources</vt:lpstr>
      <vt:lpstr>Application Architecture 1/2</vt:lpstr>
      <vt:lpstr>SQL-MED - Management of External Data</vt:lpstr>
      <vt:lpstr>Application Architecture 2/2</vt:lpstr>
      <vt:lpstr>Example</vt:lpstr>
      <vt:lpstr>Setup: mysqldb_fdw (MySQL)</vt:lpstr>
      <vt:lpstr> Setup: clickhousedb_fdw (ClickHouse)</vt:lpstr>
      <vt:lpstr>SELECT Data From MySQL Using mysqldb_fdw 1/2</vt:lpstr>
      <vt:lpstr>SELECT Data From MySQL Using mysqldb_fdw 2/2</vt:lpstr>
      <vt:lpstr>SELECT Data From Clickhouse Using clickhousedb_fdw</vt:lpstr>
      <vt:lpstr>Join ClickHouse, MySQL and PostgreSQL Using FDW</vt:lpstr>
      <vt:lpstr>EXPLAIN: Join ClickHouse, MySQL and PostgreSQL</vt:lpstr>
      <vt:lpstr>Push Down – A Performance Feature</vt:lpstr>
      <vt:lpstr>PostgreSQL Foreign Data Wrapper - JOIN Push Down </vt:lpstr>
      <vt:lpstr>PostgreSQL Foreign Data Wrapper - Aggregate Push Down</vt:lpstr>
      <vt:lpstr>Connections 1/2</vt:lpstr>
      <vt:lpstr>Connections 2/2</vt:lpstr>
      <vt:lpstr>DML Support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Deck Title</dc:title>
  <dc:creator>david avery</dc:creator>
  <cp:lastModifiedBy>Ibrar Ahmed</cp:lastModifiedBy>
  <cp:revision>18</cp:revision>
  <cp:lastPrinted>2016-10-06T15:21:12Z</cp:lastPrinted>
  <dcterms:created xsi:type="dcterms:W3CDTF">2019-01-09T22:21:27Z</dcterms:created>
  <dcterms:modified xsi:type="dcterms:W3CDTF">2020-08-13T16:13:35Z</dcterms:modified>
</cp:coreProperties>
</file>

<file path=docProps/thumbnail.jpeg>
</file>